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39"/>
  </p:notesMasterIdLst>
  <p:sldIdLst>
    <p:sldId id="256" r:id="rId2"/>
    <p:sldId id="257" r:id="rId3"/>
    <p:sldId id="258" r:id="rId4"/>
    <p:sldId id="284" r:id="rId5"/>
    <p:sldId id="259" r:id="rId6"/>
    <p:sldId id="285" r:id="rId7"/>
    <p:sldId id="261" r:id="rId8"/>
    <p:sldId id="264" r:id="rId9"/>
    <p:sldId id="266" r:id="rId10"/>
    <p:sldId id="267" r:id="rId11"/>
    <p:sldId id="270" r:id="rId12"/>
    <p:sldId id="272" r:id="rId13"/>
    <p:sldId id="275" r:id="rId14"/>
    <p:sldId id="286" r:id="rId15"/>
    <p:sldId id="277" r:id="rId16"/>
    <p:sldId id="278" r:id="rId17"/>
    <p:sldId id="279" r:id="rId18"/>
    <p:sldId id="287" r:id="rId19"/>
    <p:sldId id="280" r:id="rId20"/>
    <p:sldId id="288" r:id="rId21"/>
    <p:sldId id="289" r:id="rId22"/>
    <p:sldId id="290" r:id="rId23"/>
    <p:sldId id="291" r:id="rId24"/>
    <p:sldId id="292" r:id="rId25"/>
    <p:sldId id="281" r:id="rId26"/>
    <p:sldId id="282" r:id="rId27"/>
    <p:sldId id="283" r:id="rId28"/>
    <p:sldId id="262" r:id="rId29"/>
    <p:sldId id="260" r:id="rId30"/>
    <p:sldId id="265" r:id="rId31"/>
    <p:sldId id="263" r:id="rId32"/>
    <p:sldId id="268" r:id="rId33"/>
    <p:sldId id="269" r:id="rId34"/>
    <p:sldId id="271" r:id="rId35"/>
    <p:sldId id="273" r:id="rId36"/>
    <p:sldId id="274" r:id="rId37"/>
    <p:sldId id="276"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94640"/>
  </p:normalViewPr>
  <p:slideViewPr>
    <p:cSldViewPr snapToGrid="0">
      <p:cViewPr varScale="1">
        <p:scale>
          <a:sx n="90" d="100"/>
          <a:sy n="90"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7617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0331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seen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110407"/>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Methods</a:t>
            </a:r>
            <a:endParaRPr sz="3600" b="1"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a:t>4 runs (4</a:t>
            </a:r>
            <a:r>
              <a:rPr lang="it">
                <a:solidFill>
                  <a:schemeClr val="dk1"/>
                </a:solidFill>
              </a:rPr>
              <a:t>∙30=120 trials)</a:t>
            </a:r>
            <a:r>
              <a:rPr lang="it"/>
              <a:t> per subject</a:t>
            </a:r>
            <a:endParaRPr/>
          </a:p>
          <a:p>
            <a:pPr marL="457200" marR="0" lvl="0" indent="-317500" algn="l" rtl="0">
              <a:lnSpc>
                <a:spcPct val="100000"/>
              </a:lnSpc>
              <a:spcBef>
                <a:spcPts val="0"/>
              </a:spcBef>
              <a:spcAft>
                <a:spcPts val="0"/>
              </a:spcAft>
              <a:buSzPts val="1400"/>
              <a:buChar char="●"/>
            </a:pPr>
            <a:r>
              <a:rPr lang="it"/>
              <a:t>Spatial filtering: CAR. Temporal filtering: None.</a:t>
            </a:r>
            <a:endParaRPr/>
          </a:p>
          <a:p>
            <a:pPr marL="457200" marR="0" lvl="0" indent="-317500" algn="l" rtl="0">
              <a:lnSpc>
                <a:spcPct val="100000"/>
              </a:lnSpc>
              <a:spcBef>
                <a:spcPts val="0"/>
              </a:spcBef>
              <a:spcAft>
                <a:spcPts val="0"/>
              </a:spcAft>
              <a:buSzPts val="1400"/>
              <a:buChar char="●"/>
            </a:pPr>
            <a:r>
              <a:rPr lang="it"/>
              <a:t>Performed spectrogram on the whole signal (for each run)</a:t>
            </a:r>
            <a:endParaRPr/>
          </a:p>
          <a:p>
            <a:pPr marL="914400" marR="0" lvl="1" indent="-317500" algn="l" rtl="0">
              <a:lnSpc>
                <a:spcPct val="100000"/>
              </a:lnSpc>
              <a:spcBef>
                <a:spcPts val="0"/>
              </a:spcBef>
              <a:spcAft>
                <a:spcPts val="0"/>
              </a:spcAft>
              <a:buSzPts val="1400"/>
              <a:buChar char="○"/>
            </a:pPr>
            <a:r>
              <a:rPr lang="it"/>
              <a:t>4:2:40 Hz =&gt;19 intervals</a:t>
            </a:r>
            <a:endParaRPr/>
          </a:p>
          <a:p>
            <a:pPr marL="914400" marR="0" lvl="1" indent="-317500" algn="l" rtl="0">
              <a:lnSpc>
                <a:spcPct val="100000"/>
              </a:lnSpc>
              <a:spcBef>
                <a:spcPts val="0"/>
              </a:spcBef>
              <a:spcAft>
                <a:spcPts val="0"/>
              </a:spcAft>
              <a:buSzPts val="1400"/>
              <a:buChar char="○"/>
            </a:pPr>
            <a:r>
              <a:rPr lang="it"/>
              <a:t>16 channels</a:t>
            </a:r>
            <a:endParaRPr/>
          </a:p>
          <a:p>
            <a:pPr marL="457200" marR="0" lvl="0" indent="-317500" algn="l" rtl="0">
              <a:lnSpc>
                <a:spcPct val="100000"/>
              </a:lnSpc>
              <a:spcBef>
                <a:spcPts val="0"/>
              </a:spcBef>
              <a:spcAft>
                <a:spcPts val="0"/>
              </a:spcAft>
              <a:buSzPts val="1400"/>
              <a:buChar char="●"/>
            </a:pPr>
            <a:r>
              <a:rPr lang="it"/>
              <a:t>Divided the signal into 1 second long windows with a shift of 0.0625 s</a:t>
            </a:r>
            <a:endParaRPr/>
          </a:p>
          <a:p>
            <a:pPr marL="457200" lvl="0" indent="-317500" rtl="0">
              <a:spcBef>
                <a:spcPts val="0"/>
              </a:spcBef>
              <a:spcAft>
                <a:spcPts val="0"/>
              </a:spcAft>
              <a:buClr>
                <a:schemeClr val="dk1"/>
              </a:buClr>
              <a:buSzPts val="1400"/>
              <a:buChar char="●"/>
            </a:pPr>
            <a:r>
              <a:rPr lang="it">
                <a:solidFill>
                  <a:schemeClr val="dk1"/>
                </a:solidFill>
              </a:rPr>
              <a:t>Epoching on :</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Initiation =&gt; Event ID: 555 [ -2,0 ] (sec) =&gt; Manually (re)assigned label 400</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Termination =&gt;  Event ID: 555 [0.5,2.5] (sec)</a:t>
            </a:r>
            <a:endParaRPr>
              <a:solidFill>
                <a:schemeClr val="dk1"/>
              </a:solidFill>
            </a:endParaRPr>
          </a:p>
          <a:p>
            <a:pPr marL="457200" lvl="0" indent="0" rtl="0">
              <a:spcBef>
                <a:spcPts val="0"/>
              </a:spcBef>
              <a:spcAft>
                <a:spcPts val="0"/>
              </a:spcAft>
              <a:buNone/>
            </a:pPr>
            <a:r>
              <a:rPr lang="it">
                <a:solidFill>
                  <a:schemeClr val="dk1"/>
                </a:solidFill>
              </a:rPr>
              <a:t>=&gt; We obtained 17 windows for each trial for each type of event (i.e. 17 ∙ 2 = 34)</a:t>
            </a:r>
            <a:endParaRPr>
              <a:solidFill>
                <a:schemeClr val="dk1"/>
              </a:solidFill>
            </a:endParaRPr>
          </a:p>
          <a:p>
            <a:pPr marL="457200" lvl="0" indent="-317500" rtl="0">
              <a:spcBef>
                <a:spcPts val="0"/>
              </a:spcBef>
              <a:spcAft>
                <a:spcPts val="0"/>
              </a:spcAft>
              <a:buClr>
                <a:schemeClr val="dk1"/>
              </a:buClr>
              <a:buSzPts val="1400"/>
              <a:buChar char="●"/>
            </a:pPr>
            <a:r>
              <a:rPr lang="it">
                <a:solidFill>
                  <a:schemeClr val="dk1"/>
                </a:solidFill>
              </a:rPr>
              <a:t>We concatenated the runs </a:t>
            </a:r>
            <a:endParaRPr>
              <a:solidFill>
                <a:schemeClr val="dk1"/>
              </a:solidFill>
            </a:endParaRPr>
          </a:p>
          <a:p>
            <a:pPr marL="0" lvl="0" indent="0" rtl="0">
              <a:spcBef>
                <a:spcPts val="0"/>
              </a:spcBef>
              <a:spcAft>
                <a:spcPts val="0"/>
              </a:spcAft>
              <a:buNone/>
            </a:pPr>
            <a:r>
              <a:rPr lang="it">
                <a:solidFill>
                  <a:schemeClr val="dk1"/>
                </a:solidFill>
              </a:rPr>
              <a:t>	=&gt; 120 ∙ 34 = </a:t>
            </a:r>
            <a:r>
              <a:rPr lang="it" sz="1100">
                <a:solidFill>
                  <a:schemeClr val="dk1"/>
                </a:solidFill>
                <a:latin typeface="Calibri"/>
                <a:ea typeface="Calibri"/>
                <a:cs typeface="Calibri"/>
                <a:sym typeface="Calibri"/>
              </a:rPr>
              <a:t> </a:t>
            </a:r>
            <a:r>
              <a:rPr lang="it">
                <a:solidFill>
                  <a:schemeClr val="dk1"/>
                </a:solidFill>
              </a:rPr>
              <a:t>4080 samples with 304 features</a:t>
            </a:r>
            <a:endParaRPr>
              <a:solidFill>
                <a:schemeClr val="dk1"/>
              </a:solidFill>
            </a:endParaRPr>
          </a:p>
          <a:p>
            <a:pPr marL="0" lvl="0" indent="0"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SzPts val="1400"/>
              <a:buChar char="●"/>
            </a:pPr>
            <a:r>
              <a:rPr lang="it"/>
              <a:t>Classifier had to distinguish between two classes: ERD (MI initation) and ERS (MI Termination)</a:t>
            </a:r>
            <a:endParaRPr/>
          </a:p>
        </p:txBody>
      </p:sp>
      <p:sp>
        <p:nvSpPr>
          <p:cNvPr id="259" name="Shape 259"/>
          <p:cNvSpPr txBox="1"/>
          <p:nvPr/>
        </p:nvSpPr>
        <p:spPr>
          <a:xfrm>
            <a:off x="3966525" y="1771250"/>
            <a:ext cx="3426600"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=&gt; 304 different features (PSD)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Methods Classifier</a:t>
            </a:r>
            <a:endParaRPr sz="3600"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- 25% testing</a:t>
            </a:r>
            <a:endParaRPr dirty="0"/>
          </a:p>
          <a:p>
            <a:pPr marL="457200" lvl="0" indent="-317500" rtl="0">
              <a:spcBef>
                <a:spcPts val="0"/>
              </a:spcBef>
              <a:spcAft>
                <a:spcPts val="0"/>
              </a:spcAft>
              <a:buSzPts val="1400"/>
              <a:buChar char="●"/>
            </a:pPr>
            <a:r>
              <a:rPr lang="it" dirty="0"/>
              <a:t>CV on training but with temporal…. partition</a:t>
            </a:r>
            <a:endParaRPr dirty="0"/>
          </a:p>
          <a:p>
            <a:pPr marL="914400" lvl="1" indent="-317500" rtl="0">
              <a:spcBef>
                <a:spcPts val="0"/>
              </a:spcBef>
              <a:spcAft>
                <a:spcPts val="0"/>
              </a:spcAft>
              <a:buSzPts val="1400"/>
              <a:buChar char="○"/>
            </a:pPr>
            <a:r>
              <a:rPr lang="it" dirty="0"/>
              <a:t>Normalization with zscore on training folds and “projection” on validation folds</a:t>
            </a:r>
            <a:endParaRPr dirty="0"/>
          </a:p>
          <a:p>
            <a:pPr marL="457200" lvl="0" indent="-317500" rtl="0">
              <a:spcBef>
                <a:spcPts val="0"/>
              </a:spcBef>
              <a:spcAft>
                <a:spcPts val="0"/>
              </a:spcAft>
              <a:buSzPts val="1400"/>
              <a:buChar char="●"/>
            </a:pPr>
            <a:r>
              <a:rPr lang="it" dirty="0"/>
              <a:t>We tried PCA but didn’t get good results</a:t>
            </a: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 (we tried from 1 to 304 but in the end chose among 1:20)</a:t>
            </a:r>
            <a:endParaRPr dirty="0"/>
          </a:p>
          <a:p>
            <a:pPr marL="914400" lvl="1" indent="-317500" rtl="0">
              <a:spcBef>
                <a:spcPts val="0"/>
              </a:spcBef>
              <a:spcAft>
                <a:spcPts val="0"/>
              </a:spcAft>
              <a:buSzPts val="1400"/>
              <a:buChar char="○"/>
            </a:pPr>
            <a:r>
              <a:rPr lang="it" dirty="0"/>
              <a:t>(Number of PCs =&gt; 0)</a:t>
            </a:r>
            <a:endParaRPr dirty="0"/>
          </a:p>
          <a:p>
            <a:pPr marL="457200" lvl="0" indent="0" rtl="0">
              <a:spcBef>
                <a:spcPts val="0"/>
              </a:spcBef>
              <a:spcAft>
                <a:spcPts val="0"/>
              </a:spcAft>
              <a:buNone/>
            </a:pPr>
            <a:r>
              <a:rPr lang="it" dirty="0"/>
              <a:t>=&gt; Feature selection with Fisher’s score</a:t>
            </a:r>
            <a:endParaRPr dirty="0"/>
          </a:p>
          <a:p>
            <a:pPr marL="457200" lvl="0" indent="0" rtl="0">
              <a:spcBef>
                <a:spcPts val="0"/>
              </a:spcBef>
              <a:spcAft>
                <a:spcPts val="0"/>
              </a:spcAft>
              <a:buNone/>
            </a:pPr>
            <a:r>
              <a:rPr lang="it" dirty="0"/>
              <a:t>=&gt; Hyperparameter selection based on class error (of course on validation fold!) averaged over folds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How to evaluate the capability?</a:t>
            </a:r>
            <a:endParaRPr dirty="0"/>
          </a:p>
          <a:p>
            <a:pPr marL="457200" lvl="0" indent="0" rtl="0">
              <a:spcBef>
                <a:spcPts val="0"/>
              </a:spcBef>
              <a:spcAft>
                <a:spcPts val="0"/>
              </a:spcAft>
              <a:buNone/>
            </a:pPr>
            <a:r>
              <a:rPr lang="it" dirty="0"/>
              <a:t>=&gt; Retraining on the whole training+validation set (but without CV), with the hyperparameters found before</a:t>
            </a:r>
            <a:endParaRPr dirty="0"/>
          </a:p>
          <a:p>
            <a:pPr marL="457200" lvl="0" indent="0" rtl="0">
              <a:spcBef>
                <a:spcPts val="0"/>
              </a:spcBef>
              <a:spcAft>
                <a:spcPts val="0"/>
              </a:spcAft>
              <a:buNone/>
            </a:pPr>
            <a:r>
              <a:rPr lang="it" dirty="0"/>
              <a:t>	For features: only the number of features is fixed, but of course which are the actual features to take is determined by retraining</a:t>
            </a:r>
            <a:endParaRPr dirty="0"/>
          </a:p>
          <a:p>
            <a:pPr marL="457200" lvl="0" indent="0" rtl="0">
              <a:spcBef>
                <a:spcPts val="0"/>
              </a:spcBef>
              <a:spcAft>
                <a:spcPts val="0"/>
              </a:spcAft>
              <a:buNone/>
            </a:pPr>
            <a:r>
              <a:rPr lang="it" dirty="0"/>
              <a:t>=&gt; Test on the separate 30% test set</a:t>
            </a:r>
            <a:endParaRPr dirty="0"/>
          </a:p>
          <a:p>
            <a:pPr marL="457200" lvl="0" indent="0" rtl="0">
              <a:spcBef>
                <a:spcPts val="0"/>
              </a:spcBef>
              <a:spcAft>
                <a:spcPts val="0"/>
              </a:spcAft>
              <a:buNone/>
            </a:pPr>
            <a:endParaRPr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608957"/>
            <a:ext cx="5092996" cy="8901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Discrimancy</a:t>
            </a:r>
            <a:r>
              <a:rPr lang="it-IT" dirty="0"/>
              <a:t> </a:t>
            </a:r>
            <a:r>
              <a:rPr lang="it-IT" dirty="0" err="1"/>
              <a:t>map</a:t>
            </a:r>
            <a:r>
              <a:rPr lang="it-IT" dirty="0"/>
              <a:t>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2905228" cy="1384995"/>
          </a:xfrm>
          <a:prstGeom prst="rect">
            <a:avLst/>
          </a:prstGeom>
          <a:noFill/>
        </p:spPr>
        <p:txBody>
          <a:bodyPr wrap="square" rtlCol="0">
            <a:spAutoFit/>
          </a:bodyPr>
          <a:lstStyle/>
          <a:p>
            <a:r>
              <a:rPr lang="it-IT" sz="1400" dirty="0" err="1"/>
              <a:t>Fisher’s</a:t>
            </a:r>
            <a:r>
              <a:rPr lang="it-IT" sz="1400" dirty="0"/>
              <a:t> score on 75% (re-training on </a:t>
            </a:r>
            <a:r>
              <a:rPr lang="it-IT" sz="1400" dirty="0" err="1"/>
              <a:t>train+validation</a:t>
            </a:r>
            <a:r>
              <a:rPr lang="it-IT" sz="1400" dirty="0"/>
              <a:t>) </a:t>
            </a:r>
          </a:p>
          <a:p>
            <a:endParaRPr lang="it-IT" sz="1400" dirty="0"/>
          </a:p>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be in the Mu </a:t>
            </a:r>
            <a:r>
              <a:rPr lang="it-IT" sz="1400" dirty="0" err="1"/>
              <a:t>band,for</a:t>
            </a:r>
            <a:r>
              <a:rPr lang="it-IT" sz="1400" dirty="0"/>
              <a:t> </a:t>
            </a:r>
            <a:r>
              <a:rPr lang="it-IT" sz="1400" dirty="0" err="1"/>
              <a:t>channels</a:t>
            </a:r>
            <a:r>
              <a:rPr lang="it-IT" sz="1400" dirty="0"/>
              <a:t>: C3, C4,CP4</a:t>
            </a:r>
          </a:p>
        </p:txBody>
      </p:sp>
    </p:spTree>
    <p:extLst>
      <p:ext uri="{BB962C8B-B14F-4D97-AF65-F5344CB8AC3E}">
        <p14:creationId xmlns:p14="http://schemas.microsoft.com/office/powerpoint/2010/main" val="427634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Discrimancy</a:t>
            </a:r>
            <a:r>
              <a:rPr lang="it-IT" dirty="0"/>
              <a:t> </a:t>
            </a:r>
            <a:r>
              <a:rPr lang="it-IT" dirty="0" err="1"/>
              <a:t>map</a:t>
            </a:r>
            <a:r>
              <a:rPr lang="it-IT" dirty="0"/>
              <a:t>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2905228" cy="1384995"/>
          </a:xfrm>
          <a:prstGeom prst="rect">
            <a:avLst/>
          </a:prstGeom>
          <a:noFill/>
        </p:spPr>
        <p:txBody>
          <a:bodyPr wrap="square" rtlCol="0">
            <a:spAutoFit/>
          </a:bodyPr>
          <a:lstStyle/>
          <a:p>
            <a:r>
              <a:rPr lang="it-IT" sz="1400" dirty="0" err="1"/>
              <a:t>Fisher’s</a:t>
            </a:r>
            <a:r>
              <a:rPr lang="it-IT" sz="1400" dirty="0"/>
              <a:t> score on 75% (re-training on </a:t>
            </a:r>
            <a:r>
              <a:rPr lang="it-IT" sz="1400" dirty="0" err="1"/>
              <a:t>train+validation</a:t>
            </a:r>
            <a:r>
              <a:rPr lang="it-IT" sz="1400" dirty="0"/>
              <a:t>) </a:t>
            </a:r>
          </a:p>
          <a:p>
            <a:endParaRPr lang="it-IT" sz="1400" dirty="0"/>
          </a:p>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be in the Mu </a:t>
            </a:r>
            <a:r>
              <a:rPr lang="it-IT" sz="1400" dirty="0" err="1"/>
              <a:t>band,for</a:t>
            </a:r>
            <a:r>
              <a:rPr lang="it-IT" sz="1400" dirty="0"/>
              <a:t> </a:t>
            </a:r>
            <a:r>
              <a:rPr lang="it-IT" sz="1400" dirty="0" err="1"/>
              <a:t>channels</a:t>
            </a:r>
            <a:r>
              <a:rPr lang="it-IT" sz="1400" dirty="0"/>
              <a:t>: C3, C4,CP4</a:t>
            </a:r>
          </a:p>
        </p:txBody>
      </p:sp>
    </p:spTree>
    <p:extLst>
      <p:ext uri="{BB962C8B-B14F-4D97-AF65-F5344CB8AC3E}">
        <p14:creationId xmlns:p14="http://schemas.microsoft.com/office/powerpoint/2010/main" val="206925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Tree>
    <p:extLst>
      <p:ext uri="{BB962C8B-B14F-4D97-AF65-F5344CB8AC3E}">
        <p14:creationId xmlns:p14="http://schemas.microsoft.com/office/powerpoint/2010/main" val="137518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241035" y="376214"/>
            <a:ext cx="6683765" cy="960668"/>
          </a:xfrm>
        </p:spPr>
        <p:txBody>
          <a:bodyPr/>
          <a:lstStyle/>
          <a:p>
            <a:r>
              <a:rPr lang="it-IT" dirty="0" err="1"/>
              <a:t>Summary</a:t>
            </a:r>
            <a:endParaRPr lang="it-IT" dirty="0"/>
          </a:p>
        </p:txBody>
      </p:sp>
    </p:spTree>
    <p:extLst>
      <p:ext uri="{BB962C8B-B14F-4D97-AF65-F5344CB8AC3E}">
        <p14:creationId xmlns:p14="http://schemas.microsoft.com/office/powerpoint/2010/main" val="147863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fill="hold"/>
                                        <p:tgtEl>
                                          <p:spTgt spid="115"/>
                                        </p:tgtEl>
                                        <p:attrNameLst>
                                          <p:attrName>ppt_x</p:attrName>
                                        </p:attrNameLst>
                                      </p:cBhvr>
                                      <p:tavLst>
                                        <p:tav tm="0">
                                          <p:val>
                                            <p:strVal val="#ppt_x"/>
                                          </p:val>
                                        </p:tav>
                                        <p:tav tm="100000">
                                          <p:val>
                                            <p:strVal val="#ppt_x"/>
                                          </p:val>
                                        </p:tav>
                                      </p:tavLst>
                                    </p:anim>
                                    <p:anim calcmode="lin" valueType="num">
                                      <p:cBhvr additive="base">
                                        <p:cTn id="2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fill="hold"/>
                                        <p:tgtEl>
                                          <p:spTgt spid="117"/>
                                        </p:tgtEl>
                                        <p:attrNameLst>
                                          <p:attrName>ppt_x</p:attrName>
                                        </p:attrNameLst>
                                      </p:cBhvr>
                                      <p:tavLst>
                                        <p:tav tm="0">
                                          <p:val>
                                            <p:strVal val="#ppt_x"/>
                                          </p:val>
                                        </p:tav>
                                        <p:tav tm="100000">
                                          <p:val>
                                            <p:strVal val="#ppt_x"/>
                                          </p:val>
                                        </p:tav>
                                      </p:tavLst>
                                    </p:anim>
                                    <p:anim calcmode="lin" valueType="num">
                                      <p:cBhvr additive="base">
                                        <p:cTn id="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b="1" dirty="0"/>
              <a:t>EEG correlates - </a:t>
            </a:r>
            <a:r>
              <a:rPr lang="it-IT" sz="3600" b="1" dirty="0" err="1"/>
              <a:t>Methods</a:t>
            </a:r>
            <a:endParaRPr sz="3600" b="1"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(-3; 3)</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(-4; 2)</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(-3; 3)</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Pwelch on car data to obtain the periodogram to compare baseline and Motor Imagery</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Spectrogram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Topoplots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151</TotalTime>
  <Words>1235</Words>
  <Application>Microsoft Office PowerPoint</Application>
  <PresentationFormat>Presentazione su schermo (16:9)</PresentationFormat>
  <Paragraphs>168</Paragraphs>
  <Slides>37</Slides>
  <Notes>29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37</vt:i4>
      </vt:variant>
    </vt:vector>
  </HeadingPairs>
  <TitlesOfParts>
    <vt:vector size="43" baseType="lpstr">
      <vt:lpstr>Arial</vt:lpstr>
      <vt:lpstr>Calibri</vt:lpstr>
      <vt:lpstr>Century Gothic</vt:lpstr>
      <vt:lpstr>Roboto Slab</vt:lpstr>
      <vt:lpstr>Wingdings 3</vt:lpstr>
      <vt:lpstr>Filo</vt:lpstr>
      <vt:lpstr>Decoding of motor termination in Imaged movement</vt:lpstr>
      <vt:lpstr>Project Description</vt:lpstr>
      <vt:lpstr>Protocol</vt:lpstr>
      <vt:lpstr>EEG correlates - Methods</vt:lpstr>
      <vt:lpstr>EEG correlates - Methods</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Pattern Classification - Methods</vt:lpstr>
      <vt:lpstr>Methods Classifier</vt:lpstr>
      <vt:lpstr>Methods Classifier</vt:lpstr>
      <vt:lpstr>Pattern Classification - Results</vt:lpstr>
      <vt:lpstr>Hyperparameters selection</vt:lpstr>
      <vt:lpstr>Discrimancy map – ak4</vt:lpstr>
      <vt:lpstr>Discrimancy map – ak4</vt:lpstr>
      <vt:lpstr>Metrics for capability assessment: ROC curves</vt:lpstr>
      <vt:lpstr>Metrics for capability assessment: class error and confusion matrix</vt:lpstr>
      <vt:lpstr>Discussion</vt:lpstr>
      <vt:lpstr>Summary</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31</cp:revision>
  <dcterms:modified xsi:type="dcterms:W3CDTF">2018-05-30T12:09:16Z</dcterms:modified>
</cp:coreProperties>
</file>